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9"/>
  </p:notesMasterIdLst>
  <p:handoutMasterIdLst>
    <p:handoutMasterId r:id="rId70"/>
  </p:handoutMasterIdLst>
  <p:sldIdLst>
    <p:sldId id="274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539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53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1" r:id="rId41"/>
    <p:sldId id="512" r:id="rId42"/>
    <p:sldId id="514" r:id="rId43"/>
    <p:sldId id="515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5" r:id="rId53"/>
    <p:sldId id="526" r:id="rId54"/>
    <p:sldId id="527" r:id="rId55"/>
    <p:sldId id="528" r:id="rId56"/>
    <p:sldId id="529" r:id="rId57"/>
    <p:sldId id="530" r:id="rId58"/>
    <p:sldId id="531" r:id="rId59"/>
    <p:sldId id="533" r:id="rId60"/>
    <p:sldId id="534" r:id="rId61"/>
    <p:sldId id="535" r:id="rId62"/>
    <p:sldId id="536" r:id="rId63"/>
    <p:sldId id="474" r:id="rId64"/>
    <p:sldId id="418" r:id="rId65"/>
    <p:sldId id="419" r:id="rId66"/>
    <p:sldId id="537" r:id="rId67"/>
    <p:sldId id="420" r:id="rId6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63606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533" autoAdjust="0"/>
  </p:normalViewPr>
  <p:slideViewPr>
    <p:cSldViewPr>
      <p:cViewPr varScale="1">
        <p:scale>
          <a:sx n="88" d="100"/>
          <a:sy n="88" d="100"/>
        </p:scale>
        <p:origin x="32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0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EA578-17BD-4465-B0BA-10AE59C7EC2E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137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30A27-D02A-40CA-809E-AC61EE934F3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7005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1A438-EB3B-4944-9695-972E1DFC4FE6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1672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D93346-BBAD-42F8-8685-A539306AC997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051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D0801-F694-4D57-BE37-ED191ADD23C7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6627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9AB75-347D-461E-BF13-2253F848F60D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778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9B03DD-A318-422E-B36B-24FACAAC1563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4412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E848E-D8EB-4786-A693-0CC706C068F9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3685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15E3D7-388B-42CA-ACCD-85B4616B58A3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7566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E558BA-3232-4E7B-BCA7-E32CA9FB7BCE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4626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0F51EF-462A-4ACA-B3A0-8F564F489D97}" type="slidenum">
              <a:rPr lang="en-US"/>
              <a:pPr/>
              <a:t>56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7953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D37AD-7A62-492F-9494-75F2B905FA5D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38895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96F3-589E-4A97-BFB7-E621058021F7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3614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57593-DCDA-454C-B6D3-F8C052E3CFFD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763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55979-81E2-4608-BCFA-85C8CAAE2DA8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432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57712C-29FF-400E-952B-194A29DEF58D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94949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25833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51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39456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2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1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0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2/10/2015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terator_patter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4.png"/><Relationship Id="rId4" Type="http://schemas.openxmlformats.org/officeDocument/2006/relationships/image" Target="../media/image5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8200"/>
            <a:ext cx="8144341" cy="1087372"/>
          </a:xfrm>
        </p:spPr>
        <p:txBody>
          <a:bodyPr>
            <a:normAutofit/>
          </a:bodyPr>
          <a:lstStyle/>
          <a:p>
            <a:r>
              <a:rPr lang="en-US" smtClean="0"/>
              <a:t>Common </a:t>
            </a:r>
            <a:r>
              <a:rPr lang="en-US" dirty="0"/>
              <a:t>Type System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53400" cy="1676400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Types Hierarchy, Cloning,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Comparing,</a:t>
            </a:r>
            <a:r>
              <a:rPr lang="bg-BG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Collection Iterators,</a:t>
            </a:r>
            <a:b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Reference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</a:t>
            </a:r>
            <a:endParaRPr lang="en-US" sz="36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7896134" y="4151656"/>
            <a:ext cx="3429000" cy="1905000"/>
            <a:chOff x="7896134" y="4151656"/>
            <a:chExt cx="3429000" cy="1905000"/>
          </a:xfrm>
        </p:grpSpPr>
        <p:pic>
          <p:nvPicPr>
            <p:cNvPr id="22" name="Picture 2" descr="http://www.countwordula.com/pix/strange_attractors-0086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134" y="4151656"/>
              <a:ext cx="3429000" cy="1905000"/>
            </a:xfrm>
            <a:prstGeom prst="roundRect">
              <a:avLst>
                <a:gd name="adj" fmla="val 12195"/>
              </a:avLst>
            </a:prstGeom>
            <a:ln w="57150">
              <a:noFill/>
            </a:ln>
            <a:effectLst>
              <a:glow rad="63500">
                <a:schemeClr val="accent3">
                  <a:satMod val="175000"/>
                  <a:alpha val="25000"/>
                </a:schemeClr>
              </a:glow>
              <a:softEdge rad="38100"/>
            </a:effectLst>
          </p:spPr>
        </p:pic>
        <p:pic>
          <p:nvPicPr>
            <p:cNvPr id="23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612" y="4512254"/>
              <a:ext cx="1188682" cy="113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90" y="4735830"/>
              <a:ext cx="899141" cy="861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0" cstate="screen">
              <a:duotone>
                <a:prstClr val="black"/>
                <a:schemeClr val="accent3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5068" y="4364858"/>
              <a:ext cx="1070910" cy="1025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1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501" y="4768535"/>
              <a:ext cx="742547" cy="71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2" cstate="screen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668" y="4343400"/>
              <a:ext cx="605711" cy="58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 descr="http://vector.us/files/images/1/5/159502/block_diagram_visio_hierarchy_clip_art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042" y="4151657"/>
            <a:ext cx="2468370" cy="1905000"/>
          </a:xfrm>
          <a:prstGeom prst="roundRect">
            <a:avLst>
              <a:gd name="adj" fmla="val 595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Placeholder 6"/>
          <p:cNvSpPr>
            <a:spLocks noGrp="1"/>
          </p:cNvSpPr>
          <p:nvPr/>
        </p:nvSpPr>
        <p:spPr bwMode="auto">
          <a:xfrm>
            <a:off x="773197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/>
        </p:nvSpPr>
        <p:spPr bwMode="auto">
          <a:xfrm>
            <a:off x="773198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/>
        </p:nvSpPr>
        <p:spPr bwMode="auto">
          <a:xfrm>
            <a:off x="773197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/>
        </p:nvSpPr>
        <p:spPr bwMode="auto">
          <a:xfrm>
            <a:off x="773197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4"/>
              </a:rPr>
              <a:t>http://</a:t>
            </a:r>
            <a:r>
              <a:rPr lang="en-US" dirty="0" smtClean="0">
                <a:hlinkClick r:id="rId14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By default the operator</a:t>
            </a:r>
            <a:r>
              <a:rPr lang="bg-BG" dirty="0" smtClean="0"/>
              <a:t> 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calls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Reference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Equals()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Compares the addresses for reference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the binary representation for value types</a:t>
            </a:r>
            <a:endParaRPr lang="bg-BG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The methods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Equals()</a:t>
            </a:r>
            <a:r>
              <a:rPr lang="en-US" dirty="0" smtClean="0"/>
              <a:t>,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/>
              <a:t> should be defined at the same time (in C# and Java)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same applies for the operators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!=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You can o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verride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use it for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System.Object's Virtual Methods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132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sz="3800" dirty="0"/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435920" y="1219200"/>
            <a:ext cx="11245039" cy="541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{ get; set; 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param)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the cast is invalid, the result will be null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param as Student;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Check if we have valid not null Student object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(student == null)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reference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 Object.Equals(this.Name, student.Name))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value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(this.Age != student.Age)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true;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algn="r"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example continues</a:t>
            </a:r>
            <a:endParaRPr lang="bg-BG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 (2)</a:t>
            </a:r>
            <a:endParaRPr lang="en-US" dirty="0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43198" y="1295400"/>
            <a:ext cx="11041890" cy="510540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operator ==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bool operator !=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  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!(Student.Equals(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override int GetHashCode()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ame.GetHashCode()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^ Age.GetHashCode()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Classes can override the virtual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3200" dirty="0" smtClean="0"/>
              <a:t> method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3000" dirty="0" smtClean="0"/>
              <a:t> in Java</a:t>
            </a:r>
            <a:r>
              <a:rPr lang="bg-BG" sz="3000" dirty="0" smtClean="0"/>
              <a:t> </a:t>
            </a:r>
            <a:r>
              <a:rPr lang="en-US" sz="3000" dirty="0" smtClean="0"/>
              <a:t>and JavaScript,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__toString()</a:t>
            </a:r>
            <a:r>
              <a:rPr lang="en-US" sz="3000" dirty="0" smtClean="0"/>
              <a:t> in PHP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 </a:t>
            </a:r>
            <a:r>
              <a:rPr lang="en-US" noProof="1" smtClean="0"/>
              <a:t>ToString()</a:t>
            </a:r>
            <a:endParaRPr lang="en-US" noProof="1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28474" y="2416792"/>
            <a:ext cx="10271338" cy="2354491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  // C# class Student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Name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{ get; set;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ToString()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return "Student " + this.Name + ", age = " + this.Age;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6460" y="5029200"/>
            <a:ext cx="10271338" cy="1384995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Student(name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age) {    // JavaScript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this.name = name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this.age = age;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Student.prototype.toString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'Student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+ this.name +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age =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+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this.age;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4017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Virtual Methods in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sz="5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84" y="656993"/>
            <a:ext cx="2643928" cy="3457808"/>
          </a:xfrm>
          <a:prstGeom prst="roundRect">
            <a:avLst>
              <a:gd name="adj" fmla="val 9245"/>
            </a:avLst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329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 has some other methods, which are inherited by all .NET types: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GetType()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type's metadata as a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Copies the binary representation of the variable into a new variable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clone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ReferenceEquals()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Compares if two object have the same reference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More About System.Object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</a:t>
            </a:r>
            <a:endParaRPr lang="en-US" dirty="0"/>
          </a:p>
        </p:txBody>
      </p:sp>
      <p:pic>
        <p:nvPicPr>
          <p:cNvPr id="71682" name="Picture 2" descr="C:\Users\Peter\Pictures\Kartinki Telerik\Untitled4.jpg"/>
          <p:cNvPicPr>
            <a:picLocks noChangeAspect="1" noChangeArrowheads="1"/>
          </p:cNvPicPr>
          <p:nvPr/>
        </p:nvPicPr>
        <p:blipFill>
          <a:blip r:embed="rId2" cstate="screen">
            <a:grayscl/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36" y="1447800"/>
            <a:ext cx="5894209" cy="3566220"/>
          </a:xfrm>
          <a:prstGeom prst="roundRect">
            <a:avLst>
              <a:gd name="adj" fmla="val 7377"/>
            </a:avLst>
          </a:prstGeom>
          <a:noFill/>
          <a:effectLst>
            <a:softEdge rad="635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4" name="TextBox 3"/>
          <p:cNvSpPr txBox="1"/>
          <p:nvPr/>
        </p:nvSpPr>
        <p:spPr>
          <a:xfrm rot="21175401">
            <a:off x="4244659" y="316318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037014">
            <a:off x="6614956" y="245481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7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Java and PHP)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Checks if an object an is instance of given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Polymorphic operation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IComparable&lt;int&gt;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Casts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 reference type to another reference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if it fails, e.g. if the types are incompatible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Operators in C#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2714500"/>
            <a:ext cx="3097478" cy="23147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225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736226" y="1170708"/>
            <a:ext cx="10741586" cy="5354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Base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Derived : Base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TestOperatorsIsAndAs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Object objBase = new Base();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Base)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Base");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objBase is Base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(! (objBase is Derived))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not Derived");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not Derived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System.Object)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System.Object");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System.Object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91714" y="6076890"/>
            <a:ext cx="5736698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 (2)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744874" y="1143000"/>
            <a:ext cx="1073293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 b = objBase as Base;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Console.WriteLine("b = {0}", 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 = Base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Derived d = objBase as Derived;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(d ==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Console.WriteLine("d is null");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d is null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 = objBase as Object;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Console.WriteLine("o = {0}", o);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 = Base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Derived der = new Derived();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Base bas = der as Base;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Console.WriteLine("bas = {0}", bas);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bas = Derived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995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 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IComparable&lt;T&gt;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and Reference Types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Parameters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1202" name="Picture 2" descr="http://www.sandia.gov/materials/science/nmr_lab/images/book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4114800"/>
            <a:ext cx="2801556" cy="2180500"/>
          </a:xfrm>
          <a:prstGeom prst="rect">
            <a:avLst/>
          </a:prstGeom>
          <a:noFill/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95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3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07" y="990600"/>
            <a:ext cx="5525482" cy="368776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45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13" y="990600"/>
            <a:ext cx="8190470" cy="41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smtClean="0"/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cloning </a:t>
            </a:r>
            <a:r>
              <a:rPr lang="en-US" dirty="0" smtClean="0"/>
              <a:t>an object means to create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dirty="0"/>
              <a:t>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Shallow cloning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shallow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Uses the protected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Copies the value types bit by bit (binary)</a:t>
            </a:r>
            <a:endParaRPr lang="bg-BG" dirty="0" smtClean="0"/>
          </a:p>
          <a:p>
            <a:pPr lvl="1"/>
            <a:r>
              <a:rPr lang="en-US" dirty="0" smtClean="0"/>
              <a:t>Copies only the addresses of the reference types</a:t>
            </a:r>
            <a:endParaRPr lang="bg-BG" dirty="0" smtClean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Deep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cloning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Recursively copies all member data</a:t>
            </a:r>
            <a:endParaRPr lang="bg-BG" dirty="0" smtClean="0"/>
          </a:p>
          <a:p>
            <a:pPr lvl="1"/>
            <a:r>
              <a:rPr lang="en-US" dirty="0" smtClean="0"/>
              <a:t>Implemented manually by the programmer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which allow cloning should implement the </a:t>
            </a:r>
            <a:r>
              <a:rPr lang="bg-BG" b="1" dirty="0" err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constructor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C++ / implement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Java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Clone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method of 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endParaRPr lang="bg-BG" b="1" dirty="0" smtClean="0">
              <a:ln w="500">
                <a:noFill/>
              </a:ln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only method of the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an identical copy of the object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2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must be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casted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later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You decide whether to create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something mixed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685804" y="1143000"/>
            <a:ext cx="1079200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LinkedList&lt;T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LinkedList&lt;T&gt; NextNode { get; private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LinkedList(T value, </a:t>
            </a: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LinkedList&lt;T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nextNode 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this.Value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this.NextNode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nextNode;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ICloneable.Clone()  // Implicit implementation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this.Clone();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516462" y="5943600"/>
            <a:ext cx="4911950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Example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55" y="3124200"/>
            <a:ext cx="2735313" cy="1600200"/>
          </a:xfrm>
          <a:prstGeom prst="rect">
            <a:avLst/>
          </a:prstGeom>
        </p:spPr>
      </p:pic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721134" y="1045488"/>
            <a:ext cx="10756678" cy="5432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LinkedList&lt;T&gt; Clone() // our method Clone()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first element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original = this;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valueOriginal 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result 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copy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rest of the elements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(original != null)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valueOriginal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copy.NextNode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copy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copy.NextNode;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4800600"/>
            <a:ext cx="10873528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and Shallow Object Cloning</a:t>
            </a:r>
            <a:endParaRPr lang="en-US" dirty="0"/>
          </a:p>
        </p:txBody>
      </p:sp>
      <p:pic>
        <p:nvPicPr>
          <p:cNvPr id="142338" name="Picture 2" descr="http://www.jesusbewith.us/wp-content/uploads/2009/03/cloning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43000"/>
            <a:ext cx="5844328" cy="3283922"/>
          </a:xfrm>
          <a:prstGeom prst="roundRect">
            <a:avLst>
              <a:gd name="adj" fmla="val 16766"/>
            </a:avLst>
          </a:prstGeom>
          <a:noFill/>
          <a:effectLst>
            <a:softEdge rad="127000"/>
          </a:effectLst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114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Cloning objects in JS: JSON serialization + deserialization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Deep cloning in JavaScript: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200" dirty="0" smtClean="0"/>
              <a:t>Arrays in PHP are copied by value (cloned by default):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200" dirty="0" smtClean="0"/>
              <a:t>In PHP the keyword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3200" dirty="0" smtClean="0"/>
              <a:t> makes shallow object copy: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Cloning in JavaScript and PHP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32534" y="2503272"/>
            <a:ext cx="10933878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obj = { lang: "JS", point: { x: 20, y: -50 }, arr: [1.5, 3] }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clonedObj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JSON.parse(JSON.stringify(obj));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32534" y="4114800"/>
            <a:ext cx="10933878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$arr = array("lang" =&gt; "PHP",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arr" =&gt; array(1.5, 3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arrCloned = $arr;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32533" y="5715000"/>
            <a:ext cx="10933880" cy="820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$obj = new stdClass(); $obj-&gt;lang = "PHP"; $obj-&gt;arr = array(1, 2, 3</a:t>
            </a:r>
            <a:r>
              <a:rPr lang="en-US" sz="21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1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clonedObj = </a:t>
            </a:r>
            <a:r>
              <a:rPr lang="en-US" sz="21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clone</a:t>
            </a:r>
            <a:r>
              <a:rPr lang="en-US" sz="21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$obj;</a:t>
            </a:r>
            <a:endParaRPr lang="bg-BG" sz="215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3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4800600"/>
            <a:ext cx="10873528" cy="896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31776"/>
            <a:ext cx="8938472" cy="688256"/>
          </a:xfrm>
        </p:spPr>
        <p:txBody>
          <a:bodyPr/>
          <a:lstStyle/>
          <a:p>
            <a:r>
              <a:rPr lang="en-US" dirty="0" smtClean="0"/>
              <a:t>Comparing Objects</a:t>
            </a:r>
            <a:endParaRPr lang="bg-BG" dirty="0"/>
          </a:p>
        </p:txBody>
      </p:sp>
      <p:pic>
        <p:nvPicPr>
          <p:cNvPr id="4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06" y="1016654"/>
            <a:ext cx="6087814" cy="34029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System.IComparable&lt;T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interface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Implemented by the types, which can be compared</a:t>
            </a:r>
            <a:br>
              <a:rPr lang="en-US" dirty="0" smtClean="0"/>
            </a:br>
            <a:r>
              <a:rPr lang="en-US" dirty="0" smtClean="0"/>
              <a:t>(ordered in increasing order)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Interface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Comparable&lt;T&gt;</a:t>
            </a:r>
            <a:r>
              <a:rPr lang="en-US" dirty="0" smtClean="0"/>
              <a:t> in Java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CompareTo(T)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method should return: 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 0 </a:t>
            </a:r>
            <a:r>
              <a:rPr lang="en-US" dirty="0" smtClean="0"/>
              <a:t>– if the passed object is bigger than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= 0</a:t>
            </a:r>
            <a:r>
              <a:rPr lang="en-US" dirty="0" smtClean="0"/>
              <a:t> – if the passed object is equal to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0 </a:t>
            </a:r>
            <a:r>
              <a:rPr lang="en-US" dirty="0" smtClean="0"/>
              <a:t>– if the passed object is smaller than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Interface</a:t>
            </a:r>
            <a:endParaRPr lang="en-US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667000"/>
            <a:ext cx="2251401" cy="14478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8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65800"/>
            <a:ext cx="8938472" cy="1658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0180" name="Picture 4" descr="http://www.betterphoto.com/uploads/processed/0027/0604161922011flrspec8_thumbnail1_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45" y="1363238"/>
            <a:ext cx="8383704" cy="2980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27" y="1689652"/>
            <a:ext cx="3422285" cy="2017322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1641144"/>
            <a:ext cx="4426299" cy="2197150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06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– Example</a:t>
            </a:r>
            <a:endParaRPr lang="en-US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812590" y="1066800"/>
            <a:ext cx="10572113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: IComparable&lt;Point&gt;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CompareTo(Point otherPoint)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(this.X != otherPoint.X)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(this.X - otherPoint.X);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(this.Y != otherPoint.Y)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(this.Y - otherPoint);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3792"/>
            <a:ext cx="8938472" cy="820600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IComparable&lt;T&gt;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573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98" y="1411357"/>
            <a:ext cx="5435414" cy="29457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46" y="1447800"/>
            <a:ext cx="3554692" cy="2645893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30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114800"/>
            <a:ext cx="10568728" cy="8968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688256"/>
          </a:xfrm>
        </p:spPr>
        <p:txBody>
          <a:bodyPr/>
          <a:lstStyle/>
          <a:p>
            <a:r>
              <a:rPr lang="en-US" dirty="0" smtClean="0"/>
              <a:t>Iterators and </a:t>
            </a:r>
            <a:r>
              <a:rPr lang="en-US" noProof="1" smtClean="0"/>
              <a:t>Foreach</a:t>
            </a:r>
            <a:endParaRPr lang="en-US" noProof="1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6040" y="2209800"/>
            <a:ext cx="985517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9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33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3200" dirty="0" smtClean="0"/>
              <a:t> interface provides collection classes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dirty="0" smtClean="0"/>
              <a:t> traversal 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Enumerable&lt;T&gt;</a:t>
            </a:r>
            <a:r>
              <a:rPr lang="en-US" sz="3200" dirty="0" smtClean="0"/>
              <a:t> in Java)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consists of 4 interfaces: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IEnumerable&lt;T&gt;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0" y="3460790"/>
            <a:ext cx="1035473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GetEnumerator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Non-generic version (compatible with the legacy .NET 1.1)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IEnumerable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6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3200" dirty="0" smtClean="0"/>
              <a:t> provides sequential read-only, forward-only iterator (see </a:t>
            </a:r>
            <a:r>
              <a:rPr lang="en-US" sz="3200" dirty="0" smtClean="0">
                <a:hlinkClick r:id="rId2"/>
              </a:rPr>
              <a:t>Iterator Design Pattern</a:t>
            </a:r>
            <a:r>
              <a:rPr lang="en-US" sz="3200" dirty="0" smtClean="0"/>
              <a:t>)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IEnumerator&lt;T&gt;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2" y="2430482"/>
            <a:ext cx="103547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Reset();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447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construct in C# simplifies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 implementations</a:t>
            </a:r>
            <a:endParaRPr lang="en-US" b="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When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yield return </a:t>
            </a:r>
            <a:r>
              <a:rPr lang="en-US" dirty="0"/>
              <a:t>statement is </a:t>
            </a:r>
            <a:r>
              <a:rPr lang="en-US" dirty="0" smtClean="0"/>
              <a:t>reached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expression </a:t>
            </a:r>
            <a:r>
              <a:rPr lang="en-US" dirty="0"/>
              <a:t>is returned, and the current </a:t>
            </a:r>
            <a:r>
              <a:rPr lang="en-US" dirty="0" smtClean="0"/>
              <a:t>instruction pointer + stack are retained (for later resume)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Return in C#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27350" y="4012096"/>
            <a:ext cx="9742593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IEnumerator&lt;int&gt;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i=100; i&lt;200; i++)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yield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484" y="4267200"/>
            <a:ext cx="10263928" cy="8206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297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9839" y="2209800"/>
            <a:ext cx="1000757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7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59684" y="4876798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9684" y="5678766"/>
            <a:ext cx="10111528" cy="719034"/>
          </a:xfrm>
        </p:spPr>
        <p:txBody>
          <a:bodyPr/>
          <a:lstStyle/>
          <a:p>
            <a:r>
              <a:rPr lang="en-US" dirty="0" smtClean="0"/>
              <a:t>Values Staying in the Execution Stack</a:t>
            </a:r>
            <a:endParaRPr lang="bg-BG" dirty="0"/>
          </a:p>
        </p:txBody>
      </p:sp>
      <p:pic>
        <p:nvPicPr>
          <p:cNvPr id="5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84" y="1306097"/>
            <a:ext cx="6606328" cy="3148608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6463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38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Stored </a:t>
            </a:r>
            <a:r>
              <a:rPr lang="en-US" dirty="0" smtClean="0"/>
              <a:t>directly in </a:t>
            </a:r>
            <a:r>
              <a:rPr lang="en-US" dirty="0"/>
              <a:t>the </a:t>
            </a:r>
            <a:r>
              <a:rPr lang="en-US" dirty="0" smtClean="0"/>
              <a:t>program execution stack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Can not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 smtClean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 smtClean="0"/>
              <a:t>value (by copy) when </a:t>
            </a:r>
            <a:r>
              <a:rPr lang="en-US" dirty="0"/>
              <a:t>a method is </a:t>
            </a:r>
            <a:r>
              <a:rPr lang="en-US" dirty="0" smtClean="0"/>
              <a:t>called</a:t>
            </a:r>
          </a:p>
          <a:p>
            <a:pPr>
              <a:lnSpc>
                <a:spcPct val="100000"/>
              </a:lnSpc>
            </a:pPr>
            <a:r>
              <a:rPr lang="en-US" dirty="0"/>
              <a:t>Destroyed when the variable goes out of 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Inherit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Value </a:t>
            </a:r>
            <a:r>
              <a:rPr lang="en-US" dirty="0"/>
              <a:t>types are: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</a:t>
            </a:r>
            <a:r>
              <a:rPr lang="en-US" dirty="0"/>
              <a:t> types </a:t>
            </a:r>
            <a:r>
              <a:rPr lang="en-US" dirty="0" smtClean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char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bool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Structures (e.g.</a:t>
            </a:r>
            <a:r>
              <a:rPr lang="en-US" noProof="1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dirty="0" smtClean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Enumerations</a:t>
            </a:r>
            <a:endParaRPr lang="ru-RU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Types</a:t>
            </a:r>
            <a:endParaRPr lang="bg-BG" dirty="0"/>
          </a:p>
        </p:txBody>
      </p:sp>
      <p:pic>
        <p:nvPicPr>
          <p:cNvPr id="6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620" y="4446104"/>
            <a:ext cx="2985629" cy="1829990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3611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Reference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Pointers to Objects in the Heap</a:t>
            </a:r>
            <a:endParaRPr lang="en-US" dirty="0"/>
          </a:p>
        </p:txBody>
      </p:sp>
      <p:pic>
        <p:nvPicPr>
          <p:cNvPr id="2050" name="Picture 2" descr="http://www.ntu.edu.sg/home/ehchua/programming/java/images/OOP_PrimitiveVsC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285166"/>
            <a:ext cx="7215928" cy="3286834"/>
          </a:xfrm>
          <a:prstGeom prst="roundRect">
            <a:avLst>
              <a:gd name="adj" fmla="val 33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30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blocks of .NET Framework</a:t>
            </a:r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2601" y="2133600"/>
            <a:ext cx="9547913" cy="4267200"/>
            <a:chOff x="457200" y="1962150"/>
            <a:chExt cx="7605208" cy="4438650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57200" y="5832475"/>
              <a:ext cx="7594600" cy="568325"/>
            </a:xfrm>
            <a:prstGeom prst="rect">
              <a:avLst/>
            </a:prstGeom>
            <a:solidFill>
              <a:srgbClr val="80808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80808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Operating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(OS)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57200" y="5200650"/>
              <a:ext cx="7594600" cy="568325"/>
            </a:xfrm>
            <a:prstGeom prst="rect">
              <a:avLst/>
            </a:prstGeom>
            <a:solidFill>
              <a:schemeClr val="hlink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Common Language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Runtime (CLR)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57200" y="4632325"/>
              <a:ext cx="7594600" cy="504825"/>
            </a:xfrm>
            <a:prstGeom prst="rect">
              <a:avLst/>
            </a:prstGeom>
            <a:solidFill>
              <a:schemeClr val="accent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 Class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Library (BCL)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57200" y="4064000"/>
              <a:ext cx="7594600" cy="5048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6">
                  <a:lumMod val="60000"/>
                  <a:lumOff val="40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ADO.NET, EF, LINQ </a:t>
              </a: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XML (Data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467808" y="3495152"/>
              <a:ext cx="7594600" cy="504825"/>
            </a:xfrm>
            <a:prstGeom prst="rect">
              <a:avLst/>
            </a:prstGeom>
            <a:solidFill>
              <a:srgbClr val="FF99FF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FF69FF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WCF and WWF (Communication and Workflow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61944" y="2534714"/>
              <a:ext cx="3094056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</a:p>
            <a:p>
              <a:pPr algn="ctr">
                <a:lnSpc>
                  <a:spcPts val="2200"/>
                </a:lnSpc>
              </a:pPr>
              <a: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</a:t>
              </a: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Forms, MVC,</a:t>
              </a:r>
              <a:b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API, </a:t>
              </a:r>
              <a:r>
                <a:rPr lang="en-US" sz="1800" b="1" i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SignalR</a:t>
              </a:r>
              <a:endParaRPr lang="en-US" sz="1800" b="1" i="1" noProof="1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632200" y="2531016"/>
              <a:ext cx="14478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Windows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156200" y="2531016"/>
              <a:ext cx="13335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WPF / 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XAML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6565900" y="2531016"/>
              <a:ext cx="14859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WinJS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/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Win8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58283" y="1981200"/>
              <a:ext cx="64452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1147744" y="1981200"/>
              <a:ext cx="65087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C++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1849456" y="1981200"/>
              <a:ext cx="1106992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VB.NET</a:t>
              </a: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2998264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J#</a:t>
              </a: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3735947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F#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4471987" y="1981200"/>
              <a:ext cx="93291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PHP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5463110" y="1981200"/>
              <a:ext cx="785848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Perl</a:t>
              </a: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99200" y="1970088"/>
              <a:ext cx="91440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Delphi</a:t>
              </a: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7259637" y="1962150"/>
              <a:ext cx="79216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</p:txBody>
        </p:sp>
      </p:grpSp>
      <p:sp>
        <p:nvSpPr>
          <p:cNvPr id="456725" name="AutoShape 21"/>
          <p:cNvSpPr>
            <a:spLocks/>
          </p:cNvSpPr>
          <p:nvPr/>
        </p:nvSpPr>
        <p:spPr bwMode="auto">
          <a:xfrm>
            <a:off x="10541106" y="2466754"/>
            <a:ext cx="461132" cy="2509284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1013923" y="3439633"/>
            <a:ext cx="795489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10536888" y="5018568"/>
            <a:ext cx="406294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984839" y="5025486"/>
            <a:ext cx="824573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612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40</a:t>
            </a:fld>
            <a:endParaRPr lang="en-US" sz="1100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Implemented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type-safe</a:t>
            </a:r>
            <a:r>
              <a:rPr lang="en-US" dirty="0"/>
              <a:t> pointers </a:t>
            </a:r>
            <a:r>
              <a:rPr lang="en-US" dirty="0" smtClean="0"/>
              <a:t>to </a:t>
            </a:r>
            <a:r>
              <a:rPr lang="en-US" dirty="0"/>
              <a:t>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Stored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(managed heap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hold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value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a method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passed </a:t>
            </a:r>
            <a:r>
              <a:rPr lang="en-US" dirty="0"/>
              <a:t>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(by </a:t>
            </a:r>
            <a:r>
              <a:rPr lang="en-US" dirty="0" smtClean="0"/>
              <a:t>address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Destroyed </a:t>
            </a:r>
            <a:r>
              <a:rPr lang="en-US" dirty="0"/>
              <a:t>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garbage collector </a:t>
            </a:r>
            <a:r>
              <a:rPr lang="en-US" dirty="0" smtClean="0"/>
              <a:t>when not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Many </a:t>
            </a:r>
            <a:r>
              <a:rPr lang="en-US" dirty="0"/>
              <a:t>variables </a:t>
            </a: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dirty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 smtClean="0"/>
              <a:t>object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Reference </a:t>
            </a:r>
            <a:r>
              <a:rPr lang="en-US" dirty="0"/>
              <a:t>objects are</a:t>
            </a:r>
            <a:r>
              <a:rPr lang="ru-RU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r>
              <a:rPr lang="ru-RU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dirty="0" smtClean="0"/>
              <a:t>, classes </a:t>
            </a:r>
            <a:r>
              <a:rPr lang="en-US" dirty="0"/>
              <a:t>and </a:t>
            </a:r>
            <a:r>
              <a:rPr lang="en-US" dirty="0" smtClean="0"/>
              <a:t>interfaces, arrays, delegates, pointers, dynamic objects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5456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vs. Reference Types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836612" y="5715000"/>
            <a:ext cx="10233872" cy="688256"/>
          </a:xfrm>
        </p:spPr>
        <p:txBody>
          <a:bodyPr/>
          <a:lstStyle/>
          <a:p>
            <a:r>
              <a:rPr dirty="0" smtClean="0"/>
              <a:t>Assigning, Memory Location and Values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2867184" y="1066496"/>
            <a:ext cx="6096528" cy="3505504"/>
            <a:chOff x="2867184" y="1066496"/>
            <a:chExt cx="6096528" cy="3505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184" y="1066496"/>
              <a:ext cx="6096528" cy="350550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20320218">
              <a:off x="3153319" y="1772117"/>
              <a:ext cx="1881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value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817904">
              <a:off x="6195927" y="1592081"/>
              <a:ext cx="25801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reference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500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42</a:t>
            </a:fld>
            <a:endParaRPr lang="en-US" sz="1100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Value types and reference types behave differently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When 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, their </a:t>
            </a:r>
            <a:r>
              <a:rPr lang="en-US" dirty="0" smtClean="0"/>
              <a:t>value </a:t>
            </a:r>
            <a:r>
              <a:rPr lang="en-US" dirty="0"/>
              <a:t>is copied to the variable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When </a:t>
            </a:r>
            <a:r>
              <a:rPr lang="en-US" dirty="0"/>
              <a:t>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, only the reference (address) is copied and the objects stays the </a:t>
            </a:r>
            <a:r>
              <a:rPr lang="en-US" dirty="0" smtClean="0"/>
              <a:t>same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Memory location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types stay in </a:t>
            </a:r>
            <a:r>
              <a:rPr lang="en-US" dirty="0"/>
              <a:t>the program execution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 </a:t>
            </a:r>
            <a:r>
              <a:rPr lang="en-US" dirty="0"/>
              <a:t>types </a:t>
            </a:r>
            <a:r>
              <a:rPr lang="en-US" dirty="0" smtClean="0"/>
              <a:t>stay is </a:t>
            </a:r>
            <a:r>
              <a:rPr lang="en-US" dirty="0"/>
              <a:t>the dynamic memory </a:t>
            </a:r>
            <a:r>
              <a:rPr lang="en-US" dirty="0" smtClean="0"/>
              <a:t>(managed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vs. 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2120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43</a:t>
            </a:fld>
            <a:endParaRPr lang="en-US" sz="1100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Value types can not 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/>
              <a:t> as </a:t>
            </a:r>
            <a:r>
              <a:rPr lang="en-US" dirty="0" smtClean="0"/>
              <a:t>a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Because </a:t>
            </a:r>
            <a:r>
              <a:rPr lang="en-US" dirty="0"/>
              <a:t>they are not </a:t>
            </a:r>
            <a:r>
              <a:rPr lang="en-US" dirty="0" smtClean="0"/>
              <a:t>pointers (addresses)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Value types inherit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Reference types inherit</a:t>
            </a:r>
            <a:r>
              <a:rPr lang="bg-BG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Value type variables can be stored </a:t>
            </a:r>
            <a:r>
              <a:rPr lang="en-US" dirty="0" smtClean="0"/>
              <a:t>in </a:t>
            </a:r>
            <a:r>
              <a:rPr lang="en-US" dirty="0"/>
              <a:t>reference </a:t>
            </a:r>
            <a:r>
              <a:rPr lang="en-US" dirty="0" smtClean="0"/>
              <a:t>type variables through 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boxing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64488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44</a:t>
            </a:fld>
            <a:endParaRPr lang="en-US" sz="1100" dirty="0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and Reference Types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334346" y="1066800"/>
            <a:ext cx="1152013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RefClass { public int value; }  // Reference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ValStruct { public int value; }  // Value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TestValueAndReferenceTypes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RefClass refExample = new RefClass();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refExample.value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RefClass refExample2 = refExample;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refExample2.value 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Console.WriteLine(refExample.value); // Prints 200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ValStruct valExample = new ValStruct();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valExample.value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ValStruct valExample2 = valExample;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valExample2.value 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Console.WriteLine(valExample.value); // Prints 100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25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algn="r">
                <a:defRPr/>
              </a:pPr>
              <a:t>45</a:t>
            </a:fld>
            <a:endParaRPr lang="en-US" sz="1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Types, Variables and Memory</a:t>
            </a:r>
            <a:endParaRPr lang="bg-BG" dirty="0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531812" y="1136650"/>
            <a:ext cx="5927038" cy="52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Program execution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8" name="Rectangle 6"/>
          <p:cNvSpPr>
            <a:spLocks noChangeArrowheads="1"/>
          </p:cNvSpPr>
          <p:nvPr/>
        </p:nvSpPr>
        <p:spPr bwMode="auto">
          <a:xfrm>
            <a:off x="531812" y="5410128"/>
            <a:ext cx="1548202" cy="5334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end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534475" y="4745038"/>
            <a:ext cx="1541900" cy="665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free stack memory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0" name="Rectangle 8"/>
          <p:cNvSpPr>
            <a:spLocks noChangeArrowheads="1"/>
          </p:cNvSpPr>
          <p:nvPr/>
        </p:nvSpPr>
        <p:spPr bwMode="auto">
          <a:xfrm>
            <a:off x="534475" y="4364038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534475" y="3981450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534475" y="3598863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3" name="Rectangle 11"/>
          <p:cNvSpPr>
            <a:spLocks noChangeArrowheads="1"/>
          </p:cNvSpPr>
          <p:nvPr/>
        </p:nvSpPr>
        <p:spPr bwMode="auto">
          <a:xfrm>
            <a:off x="534475" y="3232150"/>
            <a:ext cx="1541900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4" name="Rectangle 12"/>
          <p:cNvSpPr>
            <a:spLocks noChangeArrowheads="1"/>
          </p:cNvSpPr>
          <p:nvPr/>
        </p:nvSpPr>
        <p:spPr bwMode="auto">
          <a:xfrm>
            <a:off x="533587" y="2560638"/>
            <a:ext cx="1538555" cy="6683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start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5" name="Rectangle 13"/>
          <p:cNvSpPr>
            <a:spLocks noChangeArrowheads="1"/>
          </p:cNvSpPr>
          <p:nvPr/>
        </p:nvSpPr>
        <p:spPr bwMode="auto">
          <a:xfrm>
            <a:off x="531812" y="1779692"/>
            <a:ext cx="1531866" cy="436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Variable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6" name="Rectangle 14"/>
          <p:cNvSpPr>
            <a:spLocks noChangeArrowheads="1"/>
          </p:cNvSpPr>
          <p:nvPr/>
        </p:nvSpPr>
        <p:spPr bwMode="auto">
          <a:xfrm>
            <a:off x="4251067" y="5410127"/>
            <a:ext cx="2207783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5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7" name="Rectangle 15"/>
          <p:cNvSpPr>
            <a:spLocks noChangeArrowheads="1"/>
          </p:cNvSpPr>
          <p:nvPr/>
        </p:nvSpPr>
        <p:spPr bwMode="auto">
          <a:xfrm>
            <a:off x="2079038" y="5410127"/>
            <a:ext cx="2174905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x00000000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8" name="Rectangle 16"/>
          <p:cNvSpPr>
            <a:spLocks noChangeArrowheads="1"/>
          </p:cNvSpPr>
          <p:nvPr/>
        </p:nvSpPr>
        <p:spPr bwMode="auto">
          <a:xfrm>
            <a:off x="4251068" y="4745038"/>
            <a:ext cx="2207783" cy="665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9" name="Rectangle 17"/>
          <p:cNvSpPr>
            <a:spLocks noChangeArrowheads="1"/>
          </p:cNvSpPr>
          <p:nvPr/>
        </p:nvSpPr>
        <p:spPr bwMode="auto">
          <a:xfrm>
            <a:off x="2076376" y="4741863"/>
            <a:ext cx="2174692" cy="6683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0" name="Rectangle 18"/>
          <p:cNvSpPr>
            <a:spLocks noChangeArrowheads="1"/>
          </p:cNvSpPr>
          <p:nvPr/>
        </p:nvSpPr>
        <p:spPr bwMode="auto">
          <a:xfrm>
            <a:off x="4262323" y="4364038"/>
            <a:ext cx="2196528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1" name="Rectangle 19"/>
          <p:cNvSpPr>
            <a:spLocks noChangeArrowheads="1"/>
          </p:cNvSpPr>
          <p:nvPr/>
        </p:nvSpPr>
        <p:spPr bwMode="auto">
          <a:xfrm>
            <a:off x="2076375" y="4364038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0x0012F674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2" name="Rectangle 20"/>
          <p:cNvSpPr>
            <a:spLocks noChangeArrowheads="1"/>
          </p:cNvSpPr>
          <p:nvPr/>
        </p:nvSpPr>
        <p:spPr bwMode="auto">
          <a:xfrm>
            <a:off x="4262323" y="3978275"/>
            <a:ext cx="2196528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3" name="Rectangle 21"/>
          <p:cNvSpPr>
            <a:spLocks noChangeArrowheads="1"/>
          </p:cNvSpPr>
          <p:nvPr/>
        </p:nvSpPr>
        <p:spPr bwMode="auto">
          <a:xfrm>
            <a:off x="2076375" y="3981450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x0012F678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4" name="Rectangle 22"/>
          <p:cNvSpPr>
            <a:spLocks noChangeArrowheads="1"/>
          </p:cNvSpPr>
          <p:nvPr/>
        </p:nvSpPr>
        <p:spPr bwMode="auto">
          <a:xfrm>
            <a:off x="4258091" y="3598863"/>
            <a:ext cx="2198645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5" name="Rectangle 23"/>
          <p:cNvSpPr>
            <a:spLocks noChangeArrowheads="1"/>
          </p:cNvSpPr>
          <p:nvPr/>
        </p:nvSpPr>
        <p:spPr bwMode="auto">
          <a:xfrm>
            <a:off x="2074259" y="3598863"/>
            <a:ext cx="218865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x0012F67C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6" name="Rectangle 24"/>
          <p:cNvSpPr>
            <a:spLocks noChangeArrowheads="1"/>
          </p:cNvSpPr>
          <p:nvPr/>
        </p:nvSpPr>
        <p:spPr bwMode="auto">
          <a:xfrm>
            <a:off x="4260207" y="3232150"/>
            <a:ext cx="2196528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7" name="Rectangle 25"/>
          <p:cNvSpPr>
            <a:spLocks noChangeArrowheads="1"/>
          </p:cNvSpPr>
          <p:nvPr/>
        </p:nvSpPr>
        <p:spPr bwMode="auto">
          <a:xfrm>
            <a:off x="2074259" y="3232150"/>
            <a:ext cx="2185947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x0012F680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8" name="Rectangle 26"/>
          <p:cNvSpPr>
            <a:spLocks noChangeArrowheads="1"/>
          </p:cNvSpPr>
          <p:nvPr/>
        </p:nvSpPr>
        <p:spPr bwMode="auto">
          <a:xfrm>
            <a:off x="4262323" y="2560638"/>
            <a:ext cx="2196528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9" name="Rectangle 27"/>
          <p:cNvSpPr>
            <a:spLocks noChangeArrowheads="1"/>
          </p:cNvSpPr>
          <p:nvPr/>
        </p:nvSpPr>
        <p:spPr bwMode="auto">
          <a:xfrm>
            <a:off x="2076375" y="2560638"/>
            <a:ext cx="2185947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300" name="Rectangle 28"/>
          <p:cNvSpPr>
            <a:spLocks noChangeArrowheads="1"/>
          </p:cNvSpPr>
          <p:nvPr/>
        </p:nvSpPr>
        <p:spPr bwMode="auto">
          <a:xfrm>
            <a:off x="4258091" y="1779691"/>
            <a:ext cx="219864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301" name="Rectangle 29"/>
          <p:cNvSpPr>
            <a:spLocks noChangeArrowheads="1"/>
          </p:cNvSpPr>
          <p:nvPr/>
        </p:nvSpPr>
        <p:spPr bwMode="auto">
          <a:xfrm>
            <a:off x="2063678" y="1779691"/>
            <a:ext cx="219441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8" name="Rectangle 5"/>
          <p:cNvSpPr>
            <a:spLocks noChangeArrowheads="1"/>
          </p:cNvSpPr>
          <p:nvPr/>
        </p:nvSpPr>
        <p:spPr bwMode="auto">
          <a:xfrm>
            <a:off x="6916883" y="1136650"/>
            <a:ext cx="4776210" cy="5238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Dynamic memory (managed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heap</a:t>
            </a: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9" name="Rectangle 24"/>
          <p:cNvSpPr>
            <a:spLocks noChangeArrowheads="1"/>
          </p:cNvSpPr>
          <p:nvPr/>
        </p:nvSpPr>
        <p:spPr bwMode="auto">
          <a:xfrm>
            <a:off x="9436880" y="3541275"/>
            <a:ext cx="2256215" cy="4117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Rectangle 25"/>
          <p:cNvSpPr>
            <a:spLocks noChangeArrowheads="1"/>
          </p:cNvSpPr>
          <p:nvPr/>
        </p:nvSpPr>
        <p:spPr bwMode="auto">
          <a:xfrm>
            <a:off x="6916883" y="3539249"/>
            <a:ext cx="2520000" cy="4151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x04A41A44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1" name="Rectangle 26"/>
          <p:cNvSpPr>
            <a:spLocks noChangeArrowheads="1"/>
          </p:cNvSpPr>
          <p:nvPr/>
        </p:nvSpPr>
        <p:spPr bwMode="auto">
          <a:xfrm>
            <a:off x="9436880" y="2337618"/>
            <a:ext cx="2256214" cy="609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2" name="Rectangle 27"/>
          <p:cNvSpPr>
            <a:spLocks noChangeArrowheads="1"/>
          </p:cNvSpPr>
          <p:nvPr/>
        </p:nvSpPr>
        <p:spPr bwMode="auto">
          <a:xfrm>
            <a:off x="6916883" y="2339475"/>
            <a:ext cx="2520000" cy="6076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Rectangle 28"/>
          <p:cNvSpPr>
            <a:spLocks noChangeArrowheads="1"/>
          </p:cNvSpPr>
          <p:nvPr/>
        </p:nvSpPr>
        <p:spPr bwMode="auto">
          <a:xfrm>
            <a:off x="9436880" y="1777630"/>
            <a:ext cx="2256218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4" name="Rectangle 29"/>
          <p:cNvSpPr>
            <a:spLocks noChangeArrowheads="1"/>
          </p:cNvSpPr>
          <p:nvPr/>
        </p:nvSpPr>
        <p:spPr bwMode="auto">
          <a:xfrm>
            <a:off x="6916883" y="1777630"/>
            <a:ext cx="2520000" cy="432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9436880" y="2944179"/>
            <a:ext cx="2256213" cy="5967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6916883" y="2949721"/>
            <a:ext cx="2520000" cy="5915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2" name="Rectangle 26"/>
          <p:cNvSpPr>
            <a:spLocks noChangeArrowheads="1"/>
          </p:cNvSpPr>
          <p:nvPr/>
        </p:nvSpPr>
        <p:spPr bwMode="auto">
          <a:xfrm>
            <a:off x="9436880" y="3953073"/>
            <a:ext cx="2256214" cy="60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3" name="Rectangle 27"/>
          <p:cNvSpPr>
            <a:spLocks noChangeArrowheads="1"/>
          </p:cNvSpPr>
          <p:nvPr/>
        </p:nvSpPr>
        <p:spPr bwMode="auto">
          <a:xfrm>
            <a:off x="6916883" y="3948363"/>
            <a:ext cx="2520000" cy="613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4" name="Rectangle 26"/>
          <p:cNvSpPr>
            <a:spLocks noChangeArrowheads="1"/>
          </p:cNvSpPr>
          <p:nvPr/>
        </p:nvSpPr>
        <p:spPr bwMode="auto">
          <a:xfrm>
            <a:off x="9436880" y="4559053"/>
            <a:ext cx="2256214" cy="61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5" name="Rectangle 27"/>
          <p:cNvSpPr>
            <a:spLocks noChangeArrowheads="1"/>
          </p:cNvSpPr>
          <p:nvPr/>
        </p:nvSpPr>
        <p:spPr bwMode="auto">
          <a:xfrm>
            <a:off x="6916883" y="4562984"/>
            <a:ext cx="2520000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3" name="Rectangle 26"/>
          <p:cNvSpPr>
            <a:spLocks noChangeArrowheads="1"/>
          </p:cNvSpPr>
          <p:nvPr/>
        </p:nvSpPr>
        <p:spPr bwMode="auto">
          <a:xfrm>
            <a:off x="9436880" y="5168965"/>
            <a:ext cx="2256213" cy="5941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4" name="Rectangle 27"/>
          <p:cNvSpPr>
            <a:spLocks noChangeArrowheads="1"/>
          </p:cNvSpPr>
          <p:nvPr/>
        </p:nvSpPr>
        <p:spPr bwMode="auto">
          <a:xfrm>
            <a:off x="6916883" y="5166362"/>
            <a:ext cx="2520000" cy="600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9436880" y="5763151"/>
            <a:ext cx="2256213" cy="611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6916883" y="5767082"/>
            <a:ext cx="2520000" cy="60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018212" y="3431447"/>
            <a:ext cx="1233056" cy="265814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046557" y="3803586"/>
            <a:ext cx="1190537" cy="1588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3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and Reference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48" y="1217098"/>
            <a:ext cx="4875530" cy="33549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85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coachwithjeremy.com/blog/wp-content/uploads/2009/01/calrify-valu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531" y="1371600"/>
            <a:ext cx="4406124" cy="2715084"/>
          </a:xfrm>
          <a:prstGeom prst="roundRect">
            <a:avLst>
              <a:gd name="adj" fmla="val 40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57160"/>
            <a:ext cx="8938472" cy="688256"/>
          </a:xfrm>
        </p:spPr>
        <p:txBody>
          <a:bodyPr/>
          <a:lstStyle/>
          <a:p>
            <a:r>
              <a:rPr lang="en-US" dirty="0" smtClean="0"/>
              <a:t>Keeping Value Types in Objects</a:t>
            </a:r>
            <a:endParaRPr lang="bg-BG" dirty="0"/>
          </a:p>
        </p:txBody>
      </p:sp>
      <p:pic>
        <p:nvPicPr>
          <p:cNvPr id="119810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14" y="2033638"/>
            <a:ext cx="2388368" cy="2518378"/>
          </a:xfrm>
          <a:prstGeom prst="roundRect">
            <a:avLst>
              <a:gd name="adj" fmla="val 6511"/>
            </a:avLst>
          </a:prstGeom>
          <a:noFill/>
        </p:spPr>
      </p:pic>
      <p:pic>
        <p:nvPicPr>
          <p:cNvPr id="5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429202"/>
            <a:ext cx="2403608" cy="1954934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59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48</a:t>
            </a:fld>
            <a:endParaRPr lang="en-US" sz="1100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/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stored </a:t>
            </a:r>
            <a:r>
              <a:rPr lang="en-US" dirty="0" smtClean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Boxing and unboxing is done automatically in .NET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 type to </a:t>
            </a:r>
            <a:r>
              <a:rPr lang="en-US" dirty="0" smtClean="0"/>
              <a:t>a boxed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one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Unboxing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boxed</a:t>
            </a:r>
            <a:r>
              <a:rPr lang="en-US" dirty="0"/>
              <a:t> value to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 type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 Java and JavaScript boxing / unboxing is implemented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wrapper classes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around </a:t>
            </a:r>
            <a:r>
              <a:rPr lang="en-US" dirty="0"/>
              <a:t>the primitive </a:t>
            </a:r>
            <a:r>
              <a:rPr lang="en-US" dirty="0" smtClean="0"/>
              <a:t>types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Java.lang.Integer</a:t>
            </a:r>
            <a:r>
              <a:rPr lang="en-US" dirty="0" smtClean="0"/>
              <a:t> in Java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dirty="0" smtClean="0"/>
              <a:t> class in JS</a:t>
            </a:r>
            <a:endParaRPr lang="bg-BG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and Unboxing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44971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49</a:t>
            </a:fld>
            <a:endParaRPr lang="en-US" sz="1100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Allocates dynamic memory for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A new object in the managed heap</a:t>
            </a:r>
            <a:endParaRPr lang="en-US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Copies the </a:t>
            </a:r>
            <a:r>
              <a:rPr lang="en-US" dirty="0" smtClean="0"/>
              <a:t>value of </a:t>
            </a:r>
            <a:r>
              <a:rPr lang="en-US" dirty="0"/>
              <a:t>the </a:t>
            </a:r>
            <a:r>
              <a:rPr lang="en-US" dirty="0" smtClean="0"/>
              <a:t>value-type variable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stack to </a:t>
            </a:r>
            <a:r>
              <a:rPr lang="en-US" dirty="0"/>
              <a:t>the </a:t>
            </a:r>
            <a:r>
              <a:rPr lang="en-US" dirty="0" smtClean="0"/>
              <a:t>boxed object</a:t>
            </a:r>
            <a:endParaRPr lang="bg-BG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Returns a reference to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The </a:t>
            </a:r>
            <a:r>
              <a:rPr lang="en-US" dirty="0"/>
              <a:t>original </a:t>
            </a:r>
            <a:r>
              <a:rPr lang="en-US" dirty="0" smtClean="0"/>
              <a:t>value type </a:t>
            </a:r>
            <a:r>
              <a:rPr lang="en-US" dirty="0"/>
              <a:t>is </a:t>
            </a:r>
            <a:r>
              <a:rPr lang="en-US" dirty="0" smtClean="0"/>
              <a:t>stored as part of the boxed object</a:t>
            </a:r>
            <a:endParaRPr lang="bg-BG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Boxing: How It Works?</a:t>
            </a:r>
            <a:endParaRPr lang="bg-BG" sz="3200" dirty="0"/>
          </a:p>
        </p:txBody>
      </p:sp>
      <p:pic>
        <p:nvPicPr>
          <p:cNvPr id="5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1524000"/>
            <a:ext cx="1509600" cy="1306725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50496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Common Type System (CTS)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CLR supported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Data types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Operations performed on them,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Extends the compatibility between different .NET languages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Supports two types of data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(values),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(pointers to the heap), e.g. strings and arrays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All data types are inheritors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CTS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17" y="1981200"/>
            <a:ext cx="1590762" cy="1143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696" y="1902583"/>
            <a:ext cx="1313716" cy="9439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343" y="1447800"/>
            <a:ext cx="1071625" cy="7699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50</a:t>
            </a:fld>
            <a:endParaRPr lang="en-US" sz="1100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is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NullReferenceException</a:t>
            </a:r>
            <a:r>
              <a:rPr lang="en-US" dirty="0" smtClean="0"/>
              <a:t> is thrown</a:t>
            </a:r>
            <a:r>
              <a:rPr lang="bg-BG" dirty="0" smtClean="0"/>
              <a:t> </a:t>
            </a:r>
            <a:endParaRPr lang="en-US" dirty="0"/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does not </a:t>
            </a:r>
            <a:r>
              <a:rPr lang="en-US" dirty="0" smtClean="0"/>
              <a:t>hold a </a:t>
            </a:r>
            <a:r>
              <a:rPr lang="en-US" dirty="0"/>
              <a:t>valid boxed </a:t>
            </a:r>
            <a:r>
              <a:rPr lang="en-US" dirty="0" smtClean="0"/>
              <a:t>value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InvalidCastException</a:t>
            </a:r>
            <a:r>
              <a:rPr lang="en-US" dirty="0" smtClean="0"/>
              <a:t> is thrown</a:t>
            </a:r>
            <a:endParaRPr lang="en-US" noProof="1">
              <a:latin typeface="Courier New" pitchFamily="49" charset="0"/>
            </a:endParaRPr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The value is pulled from the </a:t>
            </a:r>
            <a:r>
              <a:rPr lang="en-US" dirty="0" smtClean="0"/>
              <a:t>heap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Stored </a:t>
            </a:r>
            <a:r>
              <a:rPr lang="en-US" dirty="0"/>
              <a:t>into the </a:t>
            </a:r>
            <a:r>
              <a:rPr lang="en-US" dirty="0" smtClean="0"/>
              <a:t>stack in a value-type variable</a:t>
            </a:r>
            <a:endParaRPr lang="en-US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noProof="1" smtClean="0"/>
              <a:t>nboxing</a:t>
            </a:r>
            <a:r>
              <a:rPr lang="en-US" dirty="0" smtClean="0"/>
              <a:t>: </a:t>
            </a:r>
            <a:r>
              <a:rPr lang="en-US" dirty="0"/>
              <a:t>How It Works?</a:t>
            </a:r>
            <a:endParaRPr lang="bg-BG" dirty="0"/>
          </a:p>
        </p:txBody>
      </p:sp>
      <p:pic>
        <p:nvPicPr>
          <p:cNvPr id="6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267200"/>
            <a:ext cx="2190263" cy="1905002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952378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51</a:t>
            </a:fld>
            <a:endParaRPr lang="en-US" sz="1100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Value Types</a:t>
            </a:r>
            <a:endParaRPr lang="bg-BG" dirty="0"/>
          </a:p>
        </p:txBody>
      </p:sp>
      <p:sp>
        <p:nvSpPr>
          <p:cNvPr id="482308" name="Cloud"/>
          <p:cNvSpPr>
            <a:spLocks noChangeAspect="1" noEditPoints="1" noChangeArrowheads="1"/>
          </p:cNvSpPr>
          <p:nvPr/>
        </p:nvSpPr>
        <p:spPr bwMode="auto">
          <a:xfrm flipH="1">
            <a:off x="639067" y="1692276"/>
            <a:ext cx="3785731" cy="48307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09" name="Text Box 5"/>
          <p:cNvSpPr txBox="1">
            <a:spLocks noChangeArrowheads="1"/>
          </p:cNvSpPr>
          <p:nvPr/>
        </p:nvSpPr>
        <p:spPr bwMode="auto">
          <a:xfrm>
            <a:off x="1523603" y="2209800"/>
            <a:ext cx="1633781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10" name="Cloud"/>
          <p:cNvSpPr>
            <a:spLocks noChangeAspect="1" noEditPoints="1" noChangeArrowheads="1"/>
          </p:cNvSpPr>
          <p:nvPr/>
        </p:nvSpPr>
        <p:spPr bwMode="auto">
          <a:xfrm flipH="1">
            <a:off x="8134348" y="1693863"/>
            <a:ext cx="3453500" cy="483076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11" name="Line 7"/>
          <p:cNvSpPr>
            <a:spLocks noChangeShapeType="1"/>
          </p:cNvSpPr>
          <p:nvPr/>
        </p:nvSpPr>
        <p:spPr bwMode="auto">
          <a:xfrm flipV="1">
            <a:off x="4168748" y="2840038"/>
            <a:ext cx="395502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2" name="Text Box 8"/>
          <p:cNvSpPr txBox="1">
            <a:spLocks noChangeArrowheads="1"/>
          </p:cNvSpPr>
          <p:nvPr/>
        </p:nvSpPr>
        <p:spPr bwMode="auto">
          <a:xfrm>
            <a:off x="4278785" y="2286001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object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i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</p:txBody>
      </p: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9285515" y="2581275"/>
            <a:ext cx="753337" cy="604838"/>
          </a:xfrm>
          <a:prstGeom prst="rect">
            <a:avLst/>
          </a:prstGeom>
          <a:noFill/>
          <a:ln w="317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5</a:t>
            </a:r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5080794" y="2889251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9105646" y="2062163"/>
            <a:ext cx="77617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</a:p>
        </p:txBody>
      </p:sp>
      <p:sp>
        <p:nvSpPr>
          <p:cNvPr id="482316" name="Text Box 12"/>
          <p:cNvSpPr txBox="1">
            <a:spLocks noChangeArrowheads="1"/>
          </p:cNvSpPr>
          <p:nvPr/>
        </p:nvSpPr>
        <p:spPr bwMode="auto">
          <a:xfrm>
            <a:off x="8657030" y="3270250"/>
            <a:ext cx="1794081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(boxed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heap)</a:t>
            </a:r>
          </a:p>
        </p:txBody>
      </p:sp>
      <p:sp>
        <p:nvSpPr>
          <p:cNvPr id="482317" name="Freeform 13"/>
          <p:cNvSpPr>
            <a:spLocks/>
          </p:cNvSpPr>
          <p:nvPr/>
        </p:nvSpPr>
        <p:spPr bwMode="auto">
          <a:xfrm>
            <a:off x="8591429" y="2847975"/>
            <a:ext cx="2361585" cy="2217738"/>
          </a:xfrm>
          <a:custGeom>
            <a:avLst/>
            <a:gdLst/>
            <a:ahLst/>
            <a:cxnLst>
              <a:cxn ang="0">
                <a:pos x="770" y="0"/>
              </a:cxn>
              <a:cxn ang="0">
                <a:pos x="1157" y="0"/>
              </a:cxn>
              <a:cxn ang="0">
                <a:pos x="1150" y="1397"/>
              </a:cxn>
              <a:cxn ang="0">
                <a:pos x="750" y="1397"/>
              </a:cxn>
              <a:cxn ang="0">
                <a:pos x="0" y="1397"/>
              </a:cxn>
            </a:cxnLst>
            <a:rect l="0" t="0" r="r" b="b"/>
            <a:pathLst>
              <a:path w="1157" h="1397">
                <a:moveTo>
                  <a:pt x="770" y="0"/>
                </a:moveTo>
                <a:lnTo>
                  <a:pt x="1157" y="0"/>
                </a:lnTo>
                <a:lnTo>
                  <a:pt x="1150" y="1397"/>
                </a:lnTo>
                <a:lnTo>
                  <a:pt x="750" y="1397"/>
                </a:lnTo>
                <a:lnTo>
                  <a:pt x="0" y="1397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8" name="Freeform 14"/>
          <p:cNvSpPr>
            <a:spLocks/>
          </p:cNvSpPr>
          <p:nvPr/>
        </p:nvSpPr>
        <p:spPr bwMode="auto">
          <a:xfrm>
            <a:off x="4443843" y="5065714"/>
            <a:ext cx="4145471" cy="1587"/>
          </a:xfrm>
          <a:custGeom>
            <a:avLst/>
            <a:gdLst/>
            <a:ahLst/>
            <a:cxnLst>
              <a:cxn ang="0">
                <a:pos x="1959" y="0"/>
              </a:cxn>
              <a:cxn ang="0">
                <a:pos x="0" y="0"/>
              </a:cxn>
            </a:cxnLst>
            <a:rect l="0" t="0" r="r" b="b"/>
            <a:pathLst>
              <a:path w="1959" h="1">
                <a:moveTo>
                  <a:pt x="1959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9" name="Text Box 15"/>
          <p:cNvSpPr txBox="1">
            <a:spLocks noChangeArrowheads="1"/>
          </p:cNvSpPr>
          <p:nvPr/>
        </p:nvSpPr>
        <p:spPr bwMode="auto">
          <a:xfrm>
            <a:off x="5319915" y="5118101"/>
            <a:ext cx="18838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(unboxing)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20" name="Text Box 16"/>
          <p:cNvSpPr txBox="1">
            <a:spLocks noChangeArrowheads="1"/>
          </p:cNvSpPr>
          <p:nvPr/>
        </p:nvSpPr>
        <p:spPr bwMode="auto">
          <a:xfrm>
            <a:off x="4744331" y="4538664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 = (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obj;</a:t>
            </a:r>
          </a:p>
        </p:txBody>
      </p:sp>
      <p:sp>
        <p:nvSpPr>
          <p:cNvPr id="482321" name="Text Box 17"/>
          <p:cNvSpPr txBox="1">
            <a:spLocks noChangeArrowheads="1"/>
          </p:cNvSpPr>
          <p:nvPr/>
        </p:nvSpPr>
        <p:spPr bwMode="auto">
          <a:xfrm>
            <a:off x="1618830" y="3821112"/>
            <a:ext cx="1638910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22" name="Text Box 18"/>
          <p:cNvSpPr txBox="1">
            <a:spLocks noChangeArrowheads="1"/>
          </p:cNvSpPr>
          <p:nvPr/>
        </p:nvSpPr>
        <p:spPr bwMode="auto">
          <a:xfrm>
            <a:off x="1625177" y="1038225"/>
            <a:ext cx="97783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3" name="Text Box 19"/>
          <p:cNvSpPr txBox="1">
            <a:spLocks noChangeArrowheads="1"/>
          </p:cNvSpPr>
          <p:nvPr/>
        </p:nvSpPr>
        <p:spPr bwMode="auto">
          <a:xfrm>
            <a:off x="9026723" y="1038225"/>
            <a:ext cx="96212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4" name="Text Box 20"/>
          <p:cNvSpPr txBox="1">
            <a:spLocks noChangeArrowheads="1"/>
          </p:cNvSpPr>
          <p:nvPr/>
        </p:nvSpPr>
        <p:spPr bwMode="auto">
          <a:xfrm>
            <a:off x="4985568" y="1811339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kumimoji="0"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i=5;</a:t>
            </a:r>
          </a:p>
        </p:txBody>
      </p:sp>
      <p:sp>
        <p:nvSpPr>
          <p:cNvPr id="482325" name="Text Box 21"/>
          <p:cNvSpPr txBox="1">
            <a:spLocks noChangeArrowheads="1"/>
          </p:cNvSpPr>
          <p:nvPr/>
        </p:nvSpPr>
        <p:spPr bwMode="auto">
          <a:xfrm>
            <a:off x="5252199" y="3698876"/>
            <a:ext cx="13740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i2;</a:t>
            </a:r>
          </a:p>
        </p:txBody>
      </p:sp>
    </p:spTree>
    <p:extLst>
      <p:ext uri="{BB962C8B-B14F-4D97-AF65-F5344CB8AC3E}">
        <p14:creationId xmlns:p14="http://schemas.microsoft.com/office/powerpoint/2010/main" val="1803470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52</a:t>
            </a:fld>
            <a:endParaRPr lang="en-US" sz="1100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62530" y="1143000"/>
            <a:ext cx="1066588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TestBoxingUnboxing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value1 = 1;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obj = value1; // 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value1 = 12345; // only stack value is changed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value2 = (int)obj;  // unboxing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Console.WriteLine(value2); // prints 1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value3 = (long) (int) obj; // 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value4 = (long) obj; // InvalidCastException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935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desktop.freewallpaper4.me/view/original/3113/abstract-spir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01" y="1447800"/>
            <a:ext cx="6663224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5212" y="4881478"/>
            <a:ext cx="10058402" cy="84458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Primitive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065212" y="5734723"/>
            <a:ext cx="1005840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20942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54</a:t>
            </a:fld>
            <a:endParaRPr lang="en-US" sz="1100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 </a:t>
            </a:r>
            <a:endParaRPr lang="en-US" dirty="0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844331" y="1152465"/>
            <a:ext cx="10531907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Bad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practice! Structures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hold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logic, but only data!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Point :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x,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this.x += x;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this.y +=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20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mainstreammarketing.ca/images/abs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65" y="1451787"/>
            <a:ext cx="8621848" cy="3009450"/>
          </a:xfrm>
          <a:prstGeom prst="roundRect">
            <a:avLst>
              <a:gd name="adj" fmla="val 56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116489"/>
            <a:ext cx="10210800" cy="165711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Custom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49445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realtorgloria.com/images/small/passing-key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512" y="1324989"/>
            <a:ext cx="6020500" cy="3011034"/>
          </a:xfrm>
          <a:prstGeom prst="roundRect">
            <a:avLst>
              <a:gd name="adj" fmla="val 42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80359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Passing Parameters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605566"/>
            <a:ext cx="8938472" cy="719034"/>
          </a:xfrm>
        </p:spPr>
        <p:txBody>
          <a:bodyPr/>
          <a:lstStyle/>
          <a:p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r>
              <a:rPr dirty="0" smtClean="0"/>
              <a:t> and </a:t>
            </a:r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  <a:r>
              <a:rPr dirty="0" smtClean="0"/>
              <a:t> 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0001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57</a:t>
            </a:fld>
            <a:endParaRPr lang="en-US" sz="1100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Parameters can be passed in several ways to the methods: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(default)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</a:t>
            </a:r>
            <a:r>
              <a:rPr lang="en-US" dirty="0"/>
              <a:t>value for</a:t>
            </a:r>
            <a:r>
              <a:rPr lang="bg-BG" dirty="0"/>
              <a:t> </a:t>
            </a:r>
            <a:r>
              <a:rPr lang="en-US" dirty="0"/>
              <a:t>value types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address for</a:t>
            </a:r>
            <a:r>
              <a:rPr lang="bg-BG" dirty="0" smtClean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Passed by stack address for </a:t>
            </a:r>
            <a:r>
              <a:rPr lang="en-US" dirty="0" smtClean="0"/>
              <a:t>both</a:t>
            </a:r>
            <a:r>
              <a:rPr lang="en-US" dirty="0"/>
              <a:t> </a:t>
            </a:r>
            <a:r>
              <a:rPr lang="en-US" dirty="0" smtClean="0"/>
              <a:t>value </a:t>
            </a:r>
            <a:r>
              <a:rPr lang="en-US" dirty="0"/>
              <a:t>types and</a:t>
            </a:r>
            <a:r>
              <a:rPr lang="bg-BG" dirty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dirty="0"/>
              <a:t> for both value types and reference </a:t>
            </a:r>
            <a:r>
              <a:rPr lang="en-US" dirty="0" smtClean="0"/>
              <a:t>types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</a:t>
            </a:r>
            <a:r>
              <a:rPr lang="en-US" dirty="0" smtClean="0"/>
              <a:t>Parameters: In, Out and Ref</a:t>
            </a:r>
            <a:endParaRPr lang="bg-BG" dirty="0"/>
          </a:p>
        </p:txBody>
      </p:sp>
      <p:pic>
        <p:nvPicPr>
          <p:cNvPr id="5" name="Picture 2" descr="http://www.mindfulness.co.za/images/peblest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57400"/>
            <a:ext cx="2377536" cy="1950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8144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776615" y="990600"/>
            <a:ext cx="10599623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IncorrectModifyStudent(Student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ModifyStudent(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new Student("Nakov");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IncorrectModifyStudent(s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ModifyStudent(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Changed: Nakov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58</a:t>
            </a:fld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Parameters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02941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953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2530" name="Picture 2" descr="http://www.ddb-tech.com/pro/basic-technical-parameter/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025" y="1676400"/>
            <a:ext cx="7357102" cy="2782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36775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CTS Types Hierarchy </a:t>
            </a:r>
            <a:endParaRPr lang="en-US" dirty="0"/>
          </a:p>
        </p:txBody>
      </p:sp>
      <p:grpSp>
        <p:nvGrpSpPr>
          <p:cNvPr id="61459" name="Group 61458"/>
          <p:cNvGrpSpPr/>
          <p:nvPr/>
        </p:nvGrpSpPr>
        <p:grpSpPr>
          <a:xfrm>
            <a:off x="1446212" y="1066800"/>
            <a:ext cx="9304338" cy="5362575"/>
            <a:chOff x="1522414" y="1038225"/>
            <a:chExt cx="9304338" cy="536257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22414" y="1038225"/>
              <a:ext cx="9144000" cy="536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130677" y="1058863"/>
              <a:ext cx="2298700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935539" y="1100621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359277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440239" y="1394309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5307014" y="1394309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373689" y="1394309"/>
              <a:ext cx="9096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Object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132514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noFill/>
            <a:ln w="19050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895602" y="2239894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47927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2528889" y="2531994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395664" y="2531994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3462339" y="2531994"/>
              <a:ext cx="118994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noProof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ValueType</a:t>
              </a:r>
              <a:endPara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4640196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6164" y="2209800"/>
              <a:ext cx="24431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380164" y="2425700"/>
              <a:ext cx="21510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Reference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543052" y="3290888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898652" y="3359150"/>
              <a:ext cx="12573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Primitive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701802" y="3651250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543052" y="4297363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1803402" y="4513263"/>
              <a:ext cx="1390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Structures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43052" y="5235575"/>
              <a:ext cx="1724025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716089" y="5302250"/>
              <a:ext cx="1644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Enumerable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2060577" y="5595938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4079877" y="3362325"/>
              <a:ext cx="22987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24352" y="3430588"/>
              <a:ext cx="20891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Self Descriptive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4886327" y="3724275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6623052" y="3362325"/>
              <a:ext cx="14525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869114" y="3576638"/>
              <a:ext cx="11382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Pointers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267077" y="2930525"/>
              <a:ext cx="330200" cy="1728788"/>
            </a:xfrm>
            <a:custGeom>
              <a:avLst/>
              <a:gdLst>
                <a:gd name="T0" fmla="*/ 208 w 208"/>
                <a:gd name="T1" fmla="*/ 0 h 1089"/>
                <a:gd name="T2" fmla="*/ 208 w 208"/>
                <a:gd name="T3" fmla="*/ 1089 h 1089"/>
                <a:gd name="T4" fmla="*/ 0 w 208"/>
                <a:gd name="T5" fmla="*/ 1089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089">
                  <a:moveTo>
                    <a:pt x="208" y="0"/>
                  </a:moveTo>
                  <a:lnTo>
                    <a:pt x="208" y="1089"/>
                  </a:lnTo>
                  <a:lnTo>
                    <a:pt x="0" y="1089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3267077" y="2930525"/>
              <a:ext cx="330200" cy="719138"/>
            </a:xfrm>
            <a:custGeom>
              <a:avLst/>
              <a:gdLst>
                <a:gd name="T0" fmla="*/ 208 w 208"/>
                <a:gd name="T1" fmla="*/ 0 h 453"/>
                <a:gd name="T2" fmla="*/ 208 w 208"/>
                <a:gd name="T3" fmla="*/ 453 h 453"/>
                <a:gd name="T4" fmla="*/ 0 w 208"/>
                <a:gd name="T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453">
                  <a:moveTo>
                    <a:pt x="208" y="0"/>
                  </a:moveTo>
                  <a:lnTo>
                    <a:pt x="208" y="453"/>
                  </a:lnTo>
                  <a:lnTo>
                    <a:pt x="0" y="453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267077" y="2930525"/>
              <a:ext cx="330200" cy="2663825"/>
            </a:xfrm>
            <a:custGeom>
              <a:avLst/>
              <a:gdLst>
                <a:gd name="T0" fmla="*/ 208 w 208"/>
                <a:gd name="T1" fmla="*/ 0 h 1678"/>
                <a:gd name="T2" fmla="*/ 208 w 208"/>
                <a:gd name="T3" fmla="*/ 1678 h 1678"/>
                <a:gd name="T4" fmla="*/ 0 w 208"/>
                <a:gd name="T5" fmla="*/ 1678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678">
                  <a:moveTo>
                    <a:pt x="208" y="0"/>
                  </a:moveTo>
                  <a:lnTo>
                    <a:pt x="208" y="1678"/>
                  </a:lnTo>
                  <a:lnTo>
                    <a:pt x="0" y="1678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5567364" y="4514850"/>
              <a:ext cx="14351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5830889" y="4729163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289802" y="4514850"/>
              <a:ext cx="14382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7631114" y="4729163"/>
              <a:ext cx="920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Arrays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9015414" y="4514850"/>
              <a:ext cx="16367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9110664" y="4584700"/>
              <a:ext cx="1716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Boxed Value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9490077" y="4875213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841752" y="4514850"/>
              <a:ext cx="14366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3992564" y="4729163"/>
              <a:ext cx="13208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Interfaces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597277" y="1778000"/>
              <a:ext cx="1681163" cy="431800"/>
            </a:xfrm>
            <a:custGeom>
              <a:avLst/>
              <a:gdLst>
                <a:gd name="T0" fmla="*/ 1059 w 1059"/>
                <a:gd name="T1" fmla="*/ 0 h 272"/>
                <a:gd name="T2" fmla="*/ 1059 w 1059"/>
                <a:gd name="T3" fmla="*/ 137 h 272"/>
                <a:gd name="T4" fmla="*/ 0 w 1059"/>
                <a:gd name="T5" fmla="*/ 137 h 272"/>
                <a:gd name="T6" fmla="*/ 0 w 1059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9" h="272">
                  <a:moveTo>
                    <a:pt x="1059" y="0"/>
                  </a:moveTo>
                  <a:lnTo>
                    <a:pt x="1059" y="137"/>
                  </a:lnTo>
                  <a:lnTo>
                    <a:pt x="0" y="137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5278439" y="1778000"/>
              <a:ext cx="2068513" cy="431800"/>
            </a:xfrm>
            <a:custGeom>
              <a:avLst/>
              <a:gdLst>
                <a:gd name="T0" fmla="*/ 1303 w 1303"/>
                <a:gd name="T1" fmla="*/ 272 h 272"/>
                <a:gd name="T2" fmla="*/ 1303 w 1303"/>
                <a:gd name="T3" fmla="*/ 137 h 272"/>
                <a:gd name="T4" fmla="*/ 0 w 1303"/>
                <a:gd name="T5" fmla="*/ 137 h 272"/>
                <a:gd name="T6" fmla="*/ 0 w 130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3" h="272">
                  <a:moveTo>
                    <a:pt x="1303" y="272"/>
                  </a:moveTo>
                  <a:lnTo>
                    <a:pt x="1303" y="137"/>
                  </a:lnTo>
                  <a:lnTo>
                    <a:pt x="0" y="137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5230814" y="2930525"/>
              <a:ext cx="2116138" cy="431800"/>
            </a:xfrm>
            <a:custGeom>
              <a:avLst/>
              <a:gdLst>
                <a:gd name="T0" fmla="*/ 1333 w 1333"/>
                <a:gd name="T1" fmla="*/ 0 h 272"/>
                <a:gd name="T2" fmla="*/ 1333 w 1333"/>
                <a:gd name="T3" fmla="*/ 136 h 272"/>
                <a:gd name="T4" fmla="*/ 0 w 1333"/>
                <a:gd name="T5" fmla="*/ 136 h 272"/>
                <a:gd name="T6" fmla="*/ 0 w 1333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3" h="272">
                  <a:moveTo>
                    <a:pt x="1333" y="0"/>
                  </a:moveTo>
                  <a:lnTo>
                    <a:pt x="1333" y="136"/>
                  </a:lnTo>
                  <a:lnTo>
                    <a:pt x="0" y="136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0" name="Freeform 61"/>
            <p:cNvSpPr>
              <a:spLocks/>
            </p:cNvSpPr>
            <p:nvPr/>
          </p:nvSpPr>
          <p:spPr bwMode="auto">
            <a:xfrm>
              <a:off x="7346952" y="2930525"/>
              <a:ext cx="1588" cy="431800"/>
            </a:xfrm>
            <a:custGeom>
              <a:avLst/>
              <a:gdLst>
                <a:gd name="T0" fmla="*/ 1 w 1"/>
                <a:gd name="T1" fmla="*/ 272 h 272"/>
                <a:gd name="T2" fmla="*/ 1 w 1"/>
                <a:gd name="T3" fmla="*/ 136 h 272"/>
                <a:gd name="T4" fmla="*/ 0 w 1"/>
                <a:gd name="T5" fmla="*/ 136 h 272"/>
                <a:gd name="T6" fmla="*/ 0 w 1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72">
                  <a:moveTo>
                    <a:pt x="1" y="272"/>
                  </a:moveTo>
                  <a:lnTo>
                    <a:pt x="1" y="136"/>
                  </a:lnTo>
                  <a:lnTo>
                    <a:pt x="0" y="136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1" name="Freeform 62"/>
            <p:cNvSpPr>
              <a:spLocks/>
            </p:cNvSpPr>
            <p:nvPr/>
          </p:nvSpPr>
          <p:spPr bwMode="auto">
            <a:xfrm>
              <a:off x="4559302" y="4083050"/>
              <a:ext cx="671513" cy="431800"/>
            </a:xfrm>
            <a:custGeom>
              <a:avLst/>
              <a:gdLst>
                <a:gd name="T0" fmla="*/ 0 w 423"/>
                <a:gd name="T1" fmla="*/ 272 h 272"/>
                <a:gd name="T2" fmla="*/ 0 w 423"/>
                <a:gd name="T3" fmla="*/ 135 h 272"/>
                <a:gd name="T4" fmla="*/ 423 w 423"/>
                <a:gd name="T5" fmla="*/ 135 h 272"/>
                <a:gd name="T6" fmla="*/ 423 w 42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272">
                  <a:moveTo>
                    <a:pt x="0" y="272"/>
                  </a:moveTo>
                  <a:lnTo>
                    <a:pt x="0" y="135"/>
                  </a:lnTo>
                  <a:lnTo>
                    <a:pt x="423" y="135"/>
                  </a:lnTo>
                  <a:lnTo>
                    <a:pt x="423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2" name="Freeform 63"/>
            <p:cNvSpPr>
              <a:spLocks/>
            </p:cNvSpPr>
            <p:nvPr/>
          </p:nvSpPr>
          <p:spPr bwMode="auto">
            <a:xfrm>
              <a:off x="5230814" y="4083050"/>
              <a:ext cx="1054100" cy="431800"/>
            </a:xfrm>
            <a:custGeom>
              <a:avLst/>
              <a:gdLst>
                <a:gd name="T0" fmla="*/ 664 w 664"/>
                <a:gd name="T1" fmla="*/ 272 h 272"/>
                <a:gd name="T2" fmla="*/ 664 w 664"/>
                <a:gd name="T3" fmla="*/ 135 h 272"/>
                <a:gd name="T4" fmla="*/ 0 w 664"/>
                <a:gd name="T5" fmla="*/ 135 h 272"/>
                <a:gd name="T6" fmla="*/ 0 w 664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272">
                  <a:moveTo>
                    <a:pt x="664" y="272"/>
                  </a:moveTo>
                  <a:lnTo>
                    <a:pt x="664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3" name="Freeform 64"/>
            <p:cNvSpPr>
              <a:spLocks/>
            </p:cNvSpPr>
            <p:nvPr/>
          </p:nvSpPr>
          <p:spPr bwMode="auto">
            <a:xfrm>
              <a:off x="5230814" y="4083050"/>
              <a:ext cx="2778125" cy="431800"/>
            </a:xfrm>
            <a:custGeom>
              <a:avLst/>
              <a:gdLst>
                <a:gd name="T0" fmla="*/ 1750 w 1750"/>
                <a:gd name="T1" fmla="*/ 272 h 272"/>
                <a:gd name="T2" fmla="*/ 1750 w 1750"/>
                <a:gd name="T3" fmla="*/ 135 h 272"/>
                <a:gd name="T4" fmla="*/ 0 w 1750"/>
                <a:gd name="T5" fmla="*/ 135 h 272"/>
                <a:gd name="T6" fmla="*/ 0 w 175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0" h="272">
                  <a:moveTo>
                    <a:pt x="1750" y="272"/>
                  </a:moveTo>
                  <a:lnTo>
                    <a:pt x="175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4" name="Freeform 65"/>
            <p:cNvSpPr>
              <a:spLocks/>
            </p:cNvSpPr>
            <p:nvPr/>
          </p:nvSpPr>
          <p:spPr bwMode="auto">
            <a:xfrm>
              <a:off x="5230814" y="4083050"/>
              <a:ext cx="4603750" cy="431800"/>
            </a:xfrm>
            <a:custGeom>
              <a:avLst/>
              <a:gdLst>
                <a:gd name="T0" fmla="*/ 2900 w 2900"/>
                <a:gd name="T1" fmla="*/ 272 h 272"/>
                <a:gd name="T2" fmla="*/ 2900 w 2900"/>
                <a:gd name="T3" fmla="*/ 135 h 272"/>
                <a:gd name="T4" fmla="*/ 0 w 2900"/>
                <a:gd name="T5" fmla="*/ 135 h 272"/>
                <a:gd name="T6" fmla="*/ 0 w 290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0" h="272">
                  <a:moveTo>
                    <a:pt x="2900" y="272"/>
                  </a:moveTo>
                  <a:lnTo>
                    <a:pt x="290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5" name="Freeform 66"/>
            <p:cNvSpPr>
              <a:spLocks/>
            </p:cNvSpPr>
            <p:nvPr/>
          </p:nvSpPr>
          <p:spPr bwMode="auto">
            <a:xfrm>
              <a:off x="4151314" y="5665788"/>
              <a:ext cx="16795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7" name="Rectangle 68"/>
            <p:cNvSpPr>
              <a:spLocks noChangeArrowheads="1"/>
            </p:cNvSpPr>
            <p:nvPr/>
          </p:nvSpPr>
          <p:spPr bwMode="auto">
            <a:xfrm>
              <a:off x="4248152" y="5762142"/>
              <a:ext cx="17573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User Defined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48" name="Rectangle 69"/>
            <p:cNvSpPr>
              <a:spLocks noChangeArrowheads="1"/>
            </p:cNvSpPr>
            <p:nvPr/>
          </p:nvSpPr>
          <p:spPr bwMode="auto">
            <a:xfrm>
              <a:off x="4538664" y="6054242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0" name="Freeform 70"/>
            <p:cNvSpPr>
              <a:spLocks/>
            </p:cNvSpPr>
            <p:nvPr/>
          </p:nvSpPr>
          <p:spPr bwMode="auto">
            <a:xfrm>
              <a:off x="6715127" y="5665788"/>
              <a:ext cx="16398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2" name="Rectangle 72"/>
            <p:cNvSpPr>
              <a:spLocks noChangeArrowheads="1"/>
            </p:cNvSpPr>
            <p:nvPr/>
          </p:nvSpPr>
          <p:spPr bwMode="auto">
            <a:xfrm>
              <a:off x="6967539" y="5881688"/>
              <a:ext cx="13223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Delegates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3" name="Freeform 73"/>
            <p:cNvSpPr>
              <a:spLocks/>
            </p:cNvSpPr>
            <p:nvPr/>
          </p:nvSpPr>
          <p:spPr bwMode="auto">
            <a:xfrm>
              <a:off x="4991102" y="5235575"/>
              <a:ext cx="1293813" cy="430213"/>
            </a:xfrm>
            <a:custGeom>
              <a:avLst/>
              <a:gdLst>
                <a:gd name="T0" fmla="*/ 0 w 815"/>
                <a:gd name="T1" fmla="*/ 271 h 271"/>
                <a:gd name="T2" fmla="*/ 0 w 815"/>
                <a:gd name="T3" fmla="*/ 135 h 271"/>
                <a:gd name="T4" fmla="*/ 815 w 815"/>
                <a:gd name="T5" fmla="*/ 135 h 271"/>
                <a:gd name="T6" fmla="*/ 815 w 815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5" h="271">
                  <a:moveTo>
                    <a:pt x="0" y="271"/>
                  </a:moveTo>
                  <a:lnTo>
                    <a:pt x="0" y="135"/>
                  </a:lnTo>
                  <a:lnTo>
                    <a:pt x="815" y="135"/>
                  </a:lnTo>
                  <a:lnTo>
                    <a:pt x="815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4" name="Freeform 74"/>
            <p:cNvSpPr>
              <a:spLocks/>
            </p:cNvSpPr>
            <p:nvPr/>
          </p:nvSpPr>
          <p:spPr bwMode="auto">
            <a:xfrm>
              <a:off x="6284914" y="5235575"/>
              <a:ext cx="1250950" cy="430213"/>
            </a:xfrm>
            <a:custGeom>
              <a:avLst/>
              <a:gdLst>
                <a:gd name="T0" fmla="*/ 788 w 788"/>
                <a:gd name="T1" fmla="*/ 271 h 271"/>
                <a:gd name="T2" fmla="*/ 788 w 788"/>
                <a:gd name="T3" fmla="*/ 135 h 271"/>
                <a:gd name="T4" fmla="*/ 0 w 788"/>
                <a:gd name="T5" fmla="*/ 135 h 271"/>
                <a:gd name="T6" fmla="*/ 0 w 788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271">
                  <a:moveTo>
                    <a:pt x="788" y="271"/>
                  </a:moveTo>
                  <a:lnTo>
                    <a:pt x="788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5" name="Freeform 75"/>
            <p:cNvSpPr>
              <a:spLocks/>
            </p:cNvSpPr>
            <p:nvPr/>
          </p:nvSpPr>
          <p:spPr bwMode="auto">
            <a:xfrm>
              <a:off x="8278814" y="3359150"/>
              <a:ext cx="173355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7" name="Rectangle 77"/>
            <p:cNvSpPr>
              <a:spLocks noChangeArrowheads="1"/>
            </p:cNvSpPr>
            <p:nvPr/>
          </p:nvSpPr>
          <p:spPr bwMode="auto">
            <a:xfrm>
              <a:off x="8645527" y="3575050"/>
              <a:ext cx="1174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Dynamic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8" name="Freeform 78"/>
            <p:cNvSpPr>
              <a:spLocks/>
            </p:cNvSpPr>
            <p:nvPr/>
          </p:nvSpPr>
          <p:spPr bwMode="auto">
            <a:xfrm>
              <a:off x="7346952" y="2930525"/>
              <a:ext cx="1800225" cy="428625"/>
            </a:xfrm>
            <a:custGeom>
              <a:avLst/>
              <a:gdLst>
                <a:gd name="T0" fmla="*/ 0 w 1134"/>
                <a:gd name="T1" fmla="*/ 0 h 270"/>
                <a:gd name="T2" fmla="*/ 0 w 1134"/>
                <a:gd name="T3" fmla="*/ 136 h 270"/>
                <a:gd name="T4" fmla="*/ 1134 w 1134"/>
                <a:gd name="T5" fmla="*/ 136 h 270"/>
                <a:gd name="T6" fmla="*/ 1134 w 1134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4" h="270">
                  <a:moveTo>
                    <a:pt x="0" y="0"/>
                  </a:moveTo>
                  <a:lnTo>
                    <a:pt x="0" y="136"/>
                  </a:lnTo>
                  <a:lnTo>
                    <a:pt x="1134" y="136"/>
                  </a:lnTo>
                  <a:lnTo>
                    <a:pt x="1134" y="27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99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ChangeArrowheads="1"/>
          </p:cNvSpPr>
          <p:nvPr/>
        </p:nvSpPr>
        <p:spPr bwMode="auto">
          <a:xfrm>
            <a:off x="711015" y="1143000"/>
            <a:ext cx="1076679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TestOutParameters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void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Rectangle rect = new Rectangle(5, 10, 12, 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location;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Dimensions dimensions;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Location and dimension are not pre-initialized!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rect.GetLocationAndDimensions(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location,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dimensions);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{1}, {2}, {3})",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location.x,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location.y, dimensions.width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dimensions.height);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Result: (5, 10, 12, 8)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60</a:t>
            </a:fld>
            <a:endParaRPr lang="en-US" sz="1100" dirty="0"/>
          </a:p>
        </p:txBody>
      </p:sp>
      <p:sp>
        <p:nvSpPr>
          <p:cNvPr id="500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Parameters</a:t>
            </a:r>
            <a:r>
              <a:rPr lang="bg-BG" dirty="0"/>
              <a:t> – </a:t>
            </a:r>
            <a:r>
              <a:rPr lang="en-US" dirty="0"/>
              <a:t>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5894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out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i7.photobucket.com/albums/y263/smurf4christ/hand_reaching_out_small-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00" y="1243965"/>
            <a:ext cx="3441312" cy="3227070"/>
          </a:xfrm>
          <a:prstGeom prst="roundRect">
            <a:avLst>
              <a:gd name="adj" fmla="val 4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3470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151120"/>
            <a:ext cx="11579384" cy="547827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Common 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System (CTS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defines the data types in .NET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the base type</a:t>
            </a:r>
            <a:r>
              <a:rPr lang="bg-BG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all .NET types</a:t>
            </a:r>
            <a:endParaRPr lang="bg-BG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cloning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copies the object date</a:t>
            </a:r>
          </a:p>
          <a:p>
            <a:pPr marL="723900" lvl="1" indent="-368300">
              <a:lnSpc>
                <a:spcPct val="100000"/>
              </a:lnSpc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Provided by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ICloneable&lt;T&gt;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defines object comparison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&gt;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an iterator over the</a:t>
            </a:r>
            <a:b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elements of the object (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support)</a:t>
            </a:r>
            <a:endParaRPr lang="en-US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values in the stack, passed by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 in the heap + address in the stack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932" y="2667000"/>
            <a:ext cx="2590800" cy="259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https://softuni.bg/courses/oop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smtClean="0"/>
              <a:t>Common </a:t>
            </a:r>
            <a:r>
              <a:rPr lang="en-US" dirty="0"/>
              <a:t>Type System</a:t>
            </a:r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3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Parent of All .NET Types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37" y="837445"/>
            <a:ext cx="3733858" cy="3898900"/>
          </a:xfrm>
          <a:prstGeom prst="roundRect">
            <a:avLst>
              <a:gd name="adj" fmla="val 7435"/>
            </a:avLst>
          </a:prstGeom>
          <a:effectLst>
            <a:softEdge rad="127000"/>
          </a:effectLst>
        </p:spPr>
      </p:pic>
      <p:pic>
        <p:nvPicPr>
          <p:cNvPr id="1026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6763437" y="1164267"/>
            <a:ext cx="4317610" cy="323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1/15/Water-elpot-transparent-3D-balls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8481">
            <a:off x="461140" y="1283657"/>
            <a:ext cx="4303030" cy="300027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98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is the base class for each</a:t>
            </a:r>
            <a:r>
              <a:rPr lang="bg-BG" dirty="0" smtClean="0"/>
              <a:t> .NET</a:t>
            </a:r>
            <a:r>
              <a:rPr lang="en-US" dirty="0" smtClean="0"/>
              <a:t> type</a:t>
            </a:r>
            <a:endParaRPr lang="bg-BG" dirty="0" smtClean="0"/>
          </a:p>
          <a:p>
            <a:pPr lvl="1"/>
            <a:r>
              <a:rPr lang="en-US" dirty="0" smtClean="0"/>
              <a:t>Inherited by default when a new type is defined</a:t>
            </a:r>
          </a:p>
          <a:p>
            <a:r>
              <a:rPr lang="en-US" dirty="0" smtClean="0"/>
              <a:t>Important virtual methods</a:t>
            </a:r>
            <a:r>
              <a:rPr lang="bg-BG" dirty="0" smtClean="0"/>
              <a:t>:</a:t>
            </a:r>
          </a:p>
          <a:p>
            <a:pPr lvl="1"/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bg-BG" dirty="0" smtClean="0"/>
              <a:t> – </a:t>
            </a:r>
            <a:r>
              <a:rPr lang="en-US" dirty="0" smtClean="0"/>
              <a:t>comparison with other object</a:t>
            </a:r>
            <a:endParaRPr lang="bg-BG" dirty="0" smtClean="0"/>
          </a:p>
          <a:p>
            <a:pPr lvl="1"/>
            <a:r>
              <a:rPr lang="bg-BG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ToString()</a:t>
            </a:r>
            <a:r>
              <a:rPr lang="bg-BG" dirty="0" smtClean="0"/>
              <a:t> – </a:t>
            </a:r>
            <a:r>
              <a:rPr lang="en-US" dirty="0" smtClean="0"/>
              <a:t>represents the object as a string</a:t>
            </a:r>
            <a:endParaRPr lang="bg-BG" dirty="0" smtClean="0"/>
          </a:p>
          <a:p>
            <a:pPr lvl="1"/>
            <a:r>
              <a:rPr lang="bg-BG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GetHashCode()</a:t>
            </a:r>
            <a:r>
              <a:rPr lang="bg-BG" dirty="0" smtClean="0"/>
              <a:t> – </a:t>
            </a:r>
            <a:r>
              <a:rPr lang="en-US" dirty="0" smtClean="0"/>
              <a:t>evaluates the hash code</a:t>
            </a:r>
            <a:br>
              <a:rPr lang="en-US" dirty="0" smtClean="0"/>
            </a:br>
            <a:r>
              <a:rPr lang="en-US" dirty="0" smtClean="0"/>
              <a:t>(used with hash-tables)</a:t>
            </a:r>
          </a:p>
          <a:p>
            <a:r>
              <a:rPr lang="en-US" dirty="0" smtClean="0"/>
              <a:t>In Java all objects inherit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</a:p>
          <a:p>
            <a:pPr lvl="1"/>
            <a:r>
              <a:rPr lang="en-US" dirty="0" smtClean="0"/>
              <a:t>Value type do not inherit its, only classes / interfaces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56" y="2453140"/>
            <a:ext cx="2495556" cy="2722076"/>
          </a:xfrm>
          <a:prstGeom prst="roundRect">
            <a:avLst>
              <a:gd name="adj" fmla="val 505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049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9" name="Picture 7" descr="C:\Users\Peter\Pictures\Kartinki Telerik\Untitled.jpg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0" y="1295400"/>
            <a:ext cx="6048812" cy="2884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582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the Virtual Methods in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7135249" y="1733243"/>
            <a:ext cx="314878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3586</Words>
  <Application>Microsoft Office PowerPoint</Application>
  <PresentationFormat>Custom</PresentationFormat>
  <Paragraphs>737</Paragraphs>
  <Slides>66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Common Type System</vt:lpstr>
      <vt:lpstr>Table of Contents</vt:lpstr>
      <vt:lpstr>What is Common Type System (CTS)?</vt:lpstr>
      <vt:lpstr>Inside .NET Framework</vt:lpstr>
      <vt:lpstr>What is CTS?</vt:lpstr>
      <vt:lpstr>.NET CTS Types Hierarchy </vt:lpstr>
      <vt:lpstr>The  System.Object Type</vt:lpstr>
      <vt:lpstr>System.Object Type </vt:lpstr>
      <vt:lpstr>Overriding the Virtual Methods in System.Object</vt:lpstr>
      <vt:lpstr>Overriding System.Object's Virtual Methods</vt:lpstr>
      <vt:lpstr>Overriding System.Object Methods – Example</vt:lpstr>
      <vt:lpstr>Overriding System.Object Methods – Example (2)</vt:lpstr>
      <vt:lpstr>Overriding ToString()</vt:lpstr>
      <vt:lpstr>Overriding the Virtual Methods in System.Object</vt:lpstr>
      <vt:lpstr>More About System.Object</vt:lpstr>
      <vt:lpstr>is and as Operators</vt:lpstr>
      <vt:lpstr>Type Operators in C#</vt:lpstr>
      <vt:lpstr>Operators is and as – Example</vt:lpstr>
      <vt:lpstr>Operators is and as – Example (2)</vt:lpstr>
      <vt:lpstr>Operators is and as</vt:lpstr>
      <vt:lpstr>Object Cloning</vt:lpstr>
      <vt:lpstr>Object Cloning</vt:lpstr>
      <vt:lpstr>Object Cloning (2)</vt:lpstr>
      <vt:lpstr>Object Cloning – Example</vt:lpstr>
      <vt:lpstr>Object Cloning – Example (2)</vt:lpstr>
      <vt:lpstr>Deep and Shallow Object Cloning</vt:lpstr>
      <vt:lpstr>Object Cloning in JavaScript and PHP</vt:lpstr>
      <vt:lpstr>The IComparable&lt;T&gt; Interface</vt:lpstr>
      <vt:lpstr>IComparable&lt;T&gt; Interface</vt:lpstr>
      <vt:lpstr>IComparable&lt;T&gt; – Example</vt:lpstr>
      <vt:lpstr>Implementing IComparable&lt;T&gt;</vt:lpstr>
      <vt:lpstr>The IEnumerable&lt;T&gt; Interface</vt:lpstr>
      <vt:lpstr>IEnumerable&lt;T&gt;</vt:lpstr>
      <vt:lpstr>IEnumerator&lt;T&gt;</vt:lpstr>
      <vt:lpstr>Yield Return in C#</vt:lpstr>
      <vt:lpstr>Implementing IEnumerable&lt;T&gt;</vt:lpstr>
      <vt:lpstr>Value Types</vt:lpstr>
      <vt:lpstr>Value Types</vt:lpstr>
      <vt:lpstr>Reference Types</vt:lpstr>
      <vt:lpstr>Reference Types</vt:lpstr>
      <vt:lpstr>Value vs. Reference Types</vt:lpstr>
      <vt:lpstr>Value vs. Reference Types</vt:lpstr>
      <vt:lpstr>Values</vt:lpstr>
      <vt:lpstr>Value and Reference Types – Example </vt:lpstr>
      <vt:lpstr>Types, Variables and Memory</vt:lpstr>
      <vt:lpstr>Value and Reference Types</vt:lpstr>
      <vt:lpstr>Boxing and Unboxing</vt:lpstr>
      <vt:lpstr>Boxing and Unboxing</vt:lpstr>
      <vt:lpstr>Boxing: How It Works?</vt:lpstr>
      <vt:lpstr>Unboxing: How It Works?</vt:lpstr>
      <vt:lpstr>Boxing Value Types</vt:lpstr>
      <vt:lpstr>Boxing and Unboxing – Example </vt:lpstr>
      <vt:lpstr>Boxing and Unboxing Primitive Types</vt:lpstr>
      <vt:lpstr>Boxing and Unboxing – Example </vt:lpstr>
      <vt:lpstr>Boxing and Unboxing Custom Types</vt:lpstr>
      <vt:lpstr>Passing Parameters</vt:lpstr>
      <vt:lpstr>Passing Parameters: In, Out and Ref</vt:lpstr>
      <vt:lpstr>ref Parameters – Example</vt:lpstr>
      <vt:lpstr>ref Parameters</vt:lpstr>
      <vt:lpstr>out Parameters – Example</vt:lpstr>
      <vt:lpstr>out Parameters</vt:lpstr>
      <vt:lpstr>Summary</vt:lpstr>
      <vt:lpstr>Common Type System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Type System</dc:title>
  <dc:subject>Software Development Course</dc:subject>
  <dc:creator/>
  <cp:keywords>OOP, object-oriented programming, CTS, common type system, C#, Java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2015-02-10T16:08:37Z</dcterms:modified>
  <cp:category>OOP, programming, object-oriented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